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6"/>
  </p:notesMasterIdLst>
  <p:sldIdLst>
    <p:sldId id="256" r:id="rId2"/>
    <p:sldId id="260" r:id="rId3"/>
    <p:sldId id="261" r:id="rId4"/>
    <p:sldId id="293" r:id="rId5"/>
    <p:sldId id="294" r:id="rId6"/>
    <p:sldId id="298" r:id="rId7"/>
    <p:sldId id="317" r:id="rId8"/>
    <p:sldId id="295" r:id="rId9"/>
    <p:sldId id="296" r:id="rId10"/>
    <p:sldId id="297" r:id="rId11"/>
    <p:sldId id="299" r:id="rId12"/>
    <p:sldId id="300" r:id="rId13"/>
    <p:sldId id="316" r:id="rId14"/>
    <p:sldId id="303" r:id="rId15"/>
    <p:sldId id="305" r:id="rId16"/>
    <p:sldId id="308" r:id="rId17"/>
    <p:sldId id="310" r:id="rId18"/>
    <p:sldId id="311" r:id="rId19"/>
    <p:sldId id="312" r:id="rId20"/>
    <p:sldId id="301" r:id="rId21"/>
    <p:sldId id="302" r:id="rId22"/>
    <p:sldId id="313" r:id="rId23"/>
    <p:sldId id="304" r:id="rId24"/>
    <p:sldId id="315" r:id="rId25"/>
    <p:sldId id="314" r:id="rId26"/>
    <p:sldId id="318" r:id="rId27"/>
    <p:sldId id="319" r:id="rId28"/>
    <p:sldId id="321" r:id="rId29"/>
    <p:sldId id="320" r:id="rId30"/>
    <p:sldId id="322" r:id="rId31"/>
    <p:sldId id="323" r:id="rId32"/>
    <p:sldId id="324" r:id="rId33"/>
    <p:sldId id="325" r:id="rId34"/>
    <p:sldId id="326" r:id="rId3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FF23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04"/>
    <p:restoredTop sz="94674"/>
  </p:normalViewPr>
  <p:slideViewPr>
    <p:cSldViewPr>
      <p:cViewPr>
        <p:scale>
          <a:sx n="120" d="100"/>
          <a:sy n="120" d="100"/>
        </p:scale>
        <p:origin x="1832" y="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4DC2-6A14-4FEE-B9D4-F4CB585A2C73}" type="datetimeFigureOut">
              <a:rPr lang="en-US" smtClean="0"/>
              <a:t>2/13/18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8456-18B0-4BA7-9DAB-E4C5A741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10200" y="2362200"/>
            <a:ext cx="3505200" cy="1236440"/>
          </a:xfrm>
          <a:noFill/>
        </p:spPr>
        <p:txBody>
          <a:bodyPr>
            <a:normAutofit fontScale="90000"/>
          </a:bodyPr>
          <a:lstStyle/>
          <a:p>
            <a:r>
              <a:rPr lang="en-US" sz="3800" dirty="0"/>
              <a:t>Lab </a:t>
            </a:r>
            <a:r>
              <a:rPr lang="en-US" sz="3800" dirty="0" smtClean="0"/>
              <a:t>4: AMOVA, F-statistics, and Haplotype Networks </a:t>
            </a:r>
            <a:endParaRPr lang="en-US" sz="3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91200" y="3962400"/>
            <a:ext cx="2743200" cy="681038"/>
          </a:xfrm>
          <a:noFill/>
        </p:spPr>
        <p:txBody>
          <a:bodyPr>
            <a:normAutofit lnSpcReduction="10000"/>
          </a:bodyPr>
          <a:lstStyle/>
          <a:p>
            <a:r>
              <a:rPr lang="en-US" sz="1300" dirty="0"/>
              <a:t>BIOL 4174/5174: Conservation Genetics Lab</a:t>
            </a:r>
          </a:p>
          <a:p>
            <a:r>
              <a:rPr lang="en-US" sz="1300" dirty="0" smtClean="0"/>
              <a:t>2/14/2018</a:t>
            </a:r>
          </a:p>
        </p:txBody>
      </p:sp>
      <p:pic>
        <p:nvPicPr>
          <p:cNvPr id="7" name="Picture 6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381000"/>
            <a:ext cx="5486400" cy="579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2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Tajima’s D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/>
                  <a:t>If </a:t>
                </a:r>
                <a:r>
                  <a:rPr lang="en-US" i="1" dirty="0"/>
                  <a:t>D</a:t>
                </a:r>
                <a:r>
                  <a:rPr lang="en-US" dirty="0"/>
                  <a:t> is </a:t>
                </a:r>
                <a:r>
                  <a:rPr lang="en-US" dirty="0">
                    <a:solidFill>
                      <a:srgbClr val="FF0000"/>
                    </a:solidFill>
                  </a:rPr>
                  <a:t>significantly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less than 0</a:t>
                </a:r>
                <a:r>
                  <a:rPr lang="en-US" dirty="0" smtClean="0"/>
                  <a:t>…</a:t>
                </a:r>
                <a:endParaRPr lang="en-US" dirty="0"/>
              </a:p>
              <a:p>
                <a:endParaRPr lang="en-US" dirty="0"/>
              </a:p>
              <a:p>
                <a:r>
                  <a:rPr lang="el-GR" dirty="0" smtClean="0"/>
                  <a:t>π</a:t>
                </a:r>
                <a:r>
                  <a:rPr lang="en-US" dirty="0" smtClean="0"/>
                  <a:t> too low for number of segregating sites, meaning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many rare alleles </a:t>
                </a:r>
              </a:p>
              <a:p>
                <a:endParaRPr lang="en-US" dirty="0"/>
              </a:p>
              <a:p>
                <a:r>
                  <a:rPr lang="en-US" dirty="0"/>
                  <a:t>Possible causes: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Population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bottleneck + expansion </a:t>
                </a:r>
                <a:r>
                  <a:rPr lang="en-US" dirty="0"/>
                  <a:t>(many new, low frequency mutations)</a:t>
                </a:r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Recent selective sweep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43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Tajima’s D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/>
                  <a:t>If </a:t>
                </a:r>
                <a:r>
                  <a:rPr lang="en-US" i="1" dirty="0"/>
                  <a:t>D</a:t>
                </a:r>
                <a:r>
                  <a:rPr lang="en-US" dirty="0"/>
                  <a:t> is </a:t>
                </a:r>
                <a:r>
                  <a:rPr lang="en-US" dirty="0">
                    <a:solidFill>
                      <a:srgbClr val="FF0000"/>
                    </a:solidFill>
                  </a:rPr>
                  <a:t>significantly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greater than 0</a:t>
                </a:r>
                <a:r>
                  <a:rPr lang="en-US" dirty="0" smtClean="0"/>
                  <a:t>… </a:t>
                </a:r>
                <a:endParaRPr lang="en-US" dirty="0"/>
              </a:p>
              <a:p>
                <a:endParaRPr lang="en-US" dirty="0"/>
              </a:p>
              <a:p>
                <a:r>
                  <a:rPr lang="el-GR" dirty="0" smtClean="0"/>
                  <a:t>π</a:t>
                </a:r>
                <a:r>
                  <a:rPr lang="en-US" dirty="0" smtClean="0"/>
                  <a:t> high compared to number of segregating sites, meaning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most alleles are common, with few rare ones</a:t>
                </a:r>
              </a:p>
              <a:p>
                <a:endParaRPr lang="en-US" dirty="0"/>
              </a:p>
              <a:p>
                <a:r>
                  <a:rPr lang="en-US" dirty="0"/>
                  <a:t>Possible causes:</a:t>
                </a:r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Recent population contraction</a:t>
                </a:r>
                <a:r>
                  <a:rPr lang="en-US" dirty="0" smtClean="0"/>
                  <a:t> (rare alleles lost)</a:t>
                </a:r>
                <a:endParaRPr lang="en-US" dirty="0"/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Balancing selection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 r="-1221" b="-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974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3600" smtClean="0"/>
              <a:t>Tajima’s D and population demography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447800"/>
            <a:ext cx="5900738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95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800" dirty="0" smtClean="0"/>
              <a:t>Question 2: How different are </a:t>
            </a:r>
            <a:r>
              <a:rPr lang="en-US" sz="2800" smtClean="0"/>
              <a:t>my samples/populations?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66011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886700" cy="10826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Fixation Indices (F-Statistics)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5005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Used to describe levels of genetic variation within and among populations</a:t>
            </a:r>
          </a:p>
          <a:p>
            <a:endParaRPr lang="en-US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ST</a:t>
            </a:r>
            <a:r>
              <a:rPr lang="en-US" sz="2400" dirty="0" smtClean="0"/>
              <a:t> = proportion of genetic variance contained in a subpopulation relative to the total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IS</a:t>
            </a:r>
            <a:r>
              <a:rPr lang="en-US" sz="2400" dirty="0" smtClean="0"/>
              <a:t> = proportion of genetic variance in individuals relative to their subpopulation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IT</a:t>
            </a:r>
            <a:r>
              <a:rPr lang="en-US" sz="2400" dirty="0" smtClean="0"/>
              <a:t> = proportion of genetic variance contained in individuals relative to total variance</a:t>
            </a:r>
          </a:p>
        </p:txBody>
      </p:sp>
    </p:spTree>
    <p:extLst>
      <p:ext uri="{BB962C8B-B14F-4D97-AF65-F5344CB8AC3E}">
        <p14:creationId xmlns:p14="http://schemas.microsoft.com/office/powerpoint/2010/main" val="1782525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886700" cy="838200"/>
          </a:xfrm>
        </p:spPr>
        <p:txBody>
          <a:bodyPr>
            <a:normAutofit fontScale="90000"/>
          </a:bodyPr>
          <a:lstStyle/>
          <a:p>
            <a:r>
              <a:rPr lang="en-US" sz="6600" dirty="0" smtClean="0"/>
              <a:t>F</a:t>
            </a:r>
            <a:r>
              <a:rPr lang="en-US" sz="6600" baseline="-25000" dirty="0" smtClean="0"/>
              <a:t>ST</a:t>
            </a:r>
            <a:endParaRPr lang="en-US" sz="6600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86400"/>
          </a:xfrm>
        </p:spPr>
        <p:txBody>
          <a:bodyPr>
            <a:noAutofit/>
          </a:bodyPr>
          <a:lstStyle/>
          <a:p>
            <a:r>
              <a:rPr lang="en-US" sz="2400" dirty="0" smtClean="0"/>
              <a:t>Variance </a:t>
            </a:r>
            <a:r>
              <a:rPr lang="en-US" sz="2400" dirty="0"/>
              <a:t>among subpopulations relative to the total population variance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b="1" dirty="0" smtClean="0"/>
              <a:t>Can be highly influenced by sampling</a:t>
            </a:r>
          </a:p>
          <a:p>
            <a:endParaRPr lang="en-US" sz="2400" dirty="0"/>
          </a:p>
          <a:p>
            <a:r>
              <a:rPr lang="en-US" sz="2400" dirty="0" smtClean="0"/>
              <a:t>Used to measure subpopulation differentiation </a:t>
            </a:r>
            <a:r>
              <a:rPr lang="en-US" sz="2400" dirty="0" smtClean="0">
                <a:solidFill>
                  <a:srgbClr val="FF0000"/>
                </a:solidFill>
              </a:rPr>
              <a:t>but also affected by anything which affects evolutionary rate of a locus (e.g. mutation rate)</a:t>
            </a:r>
          </a:p>
          <a:p>
            <a:endParaRPr lang="en-US" sz="2400" dirty="0"/>
          </a:p>
          <a:p>
            <a:r>
              <a:rPr lang="en-US" sz="2400" dirty="0" smtClean="0"/>
              <a:t>F</a:t>
            </a:r>
            <a:r>
              <a:rPr lang="en-US" sz="2400" baseline="-25000" dirty="0" smtClean="0"/>
              <a:t>ST</a:t>
            </a:r>
            <a:r>
              <a:rPr lang="en-US" sz="2400" dirty="0" smtClean="0"/>
              <a:t> ranges from 0 to 1</a:t>
            </a:r>
          </a:p>
          <a:p>
            <a:pPr lvl="1"/>
            <a:r>
              <a:rPr lang="en-US" sz="2000" dirty="0" smtClean="0"/>
              <a:t>0 = no population differentiation</a:t>
            </a:r>
          </a:p>
          <a:p>
            <a:pPr lvl="1"/>
            <a:r>
              <a:rPr lang="en-US" sz="2000" dirty="0" smtClean="0"/>
              <a:t>1 = very high differentiation</a:t>
            </a:r>
          </a:p>
          <a:p>
            <a:pPr lvl="1"/>
            <a:r>
              <a:rPr lang="en-US" sz="2000" dirty="0" smtClean="0"/>
              <a:t>Negative values can be interpreted as 0 values</a:t>
            </a:r>
          </a:p>
          <a:p>
            <a:pPr lvl="2"/>
            <a:r>
              <a:rPr lang="en-US" sz="2000" dirty="0" smtClean="0"/>
              <a:t>Or inappropriate groupings of samples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66389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rmAutofit/>
          </a:bodyPr>
          <a:lstStyle/>
          <a:p>
            <a:r>
              <a:rPr lang="en-US" sz="6000" dirty="0" smtClean="0"/>
              <a:t>F</a:t>
            </a:r>
            <a:r>
              <a:rPr lang="en-US" sz="6000" baseline="-25000" dirty="0" smtClean="0"/>
              <a:t>ST</a:t>
            </a:r>
            <a:endParaRPr lang="en-US" sz="60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2037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9342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864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4008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36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(Low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2037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9342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864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4008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 rot="1401490">
            <a:off x="3018169" y="3332837"/>
            <a:ext cx="914400" cy="119169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 rot="8813548">
            <a:off x="6057424" y="2869085"/>
            <a:ext cx="914400" cy="152560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69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(High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086600" y="4724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893250" y="31242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45450" y="36576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359850" y="4343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22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(High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086600" y="4724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893250" y="31242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45450" y="36576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359850" y="4343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 rot="2374561">
            <a:off x="2028926" y="2407722"/>
            <a:ext cx="748581" cy="1505839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 rot="2374561">
            <a:off x="7113540" y="3243042"/>
            <a:ext cx="732070" cy="1211696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78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2286000" y="228600"/>
            <a:ext cx="487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b="1" u="sng" dirty="0" smtClean="0"/>
              <a:t>FIRST</a:t>
            </a:r>
            <a:r>
              <a:rPr lang="en-US" sz="3200" dirty="0" smtClean="0"/>
              <a:t> update class materials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685800" y="1371600"/>
            <a:ext cx="79248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cs typeface="Courier New" panose="02070309020205020404" pitchFamily="49" charset="0"/>
              </a:rPr>
              <a:t>Via GitHub:</a:t>
            </a:r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~/Desktop/&lt;user&gt;/ConsGen2018</a:t>
            </a:r>
          </a:p>
          <a:p>
            <a:pPr marL="514350" indent="-514350">
              <a:buAutoNum type="arabicPeriod"/>
            </a:pPr>
            <a:r>
              <a:rPr lang="en-US" sz="28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pull</a:t>
            </a:r>
          </a:p>
          <a:p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b="1" dirty="0" smtClean="0">
                <a:cs typeface="Courier New" panose="02070309020205020404" pitchFamily="49" charset="0"/>
              </a:rPr>
              <a:t>Or via Blackboard:</a:t>
            </a:r>
          </a:p>
          <a:p>
            <a:pPr marL="514350" indent="-514350"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cs typeface="Courier New" panose="02070309020205020404" pitchFamily="49" charset="0"/>
              </a:rPr>
              <a:t>Download lab2.tar.gz</a:t>
            </a:r>
            <a:endParaRPr lang="en-US" sz="2800" b="1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pPr marL="514350" indent="-514350"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cs typeface="Courier New" panose="02070309020205020404" pitchFamily="49" charset="0"/>
              </a:rPr>
              <a:t>Move to Desktop ConsGen2018 folder</a:t>
            </a:r>
          </a:p>
          <a:p>
            <a:pPr marL="514350" indent="-514350">
              <a:buFontTx/>
              <a:buAutoNum type="arabicPeriod"/>
            </a:pP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 </a:t>
            </a:r>
            <a:r>
              <a:rPr lang="mr-IN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</a:t>
            </a:r>
            <a:r>
              <a:rPr lang="en-US" sz="2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xvzf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lab2.tar.gz</a:t>
            </a:r>
            <a:endParaRPr lang="en-US" sz="2800" b="1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0654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dirty="0" smtClean="0"/>
              <a:t>Question 3: Is there structure/subdivision within my population?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2021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302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Population Structure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4652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Which groups are interbreeding? </a:t>
            </a:r>
            <a:r>
              <a:rPr lang="en-US" sz="2400" dirty="0" smtClean="0">
                <a:sym typeface="Wingdings"/>
              </a:rPr>
              <a:t></a:t>
            </a:r>
            <a:r>
              <a:rPr lang="en-US" sz="2400" dirty="0" smtClean="0"/>
              <a:t>Important for conservation genetics and management</a:t>
            </a:r>
          </a:p>
          <a:p>
            <a:endParaRPr lang="en-US" sz="2400" dirty="0" smtClean="0"/>
          </a:p>
          <a:p>
            <a:r>
              <a:rPr lang="en-US" sz="2400" dirty="0"/>
              <a:t>Are there groups with restricted </a:t>
            </a:r>
            <a:r>
              <a:rPr lang="en-US" sz="2400" dirty="0">
                <a:solidFill>
                  <a:srgbClr val="FF0000"/>
                </a:solidFill>
              </a:rPr>
              <a:t>gene flow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 smtClean="0"/>
              <a:t>Various methods</a:t>
            </a:r>
          </a:p>
          <a:p>
            <a:pPr lvl="1"/>
            <a:r>
              <a:rPr lang="en-US" sz="2000" b="1" dirty="0" smtClean="0"/>
              <a:t>Statistical measures (e.g. F</a:t>
            </a:r>
            <a:r>
              <a:rPr lang="en-US" sz="2000" b="1" baseline="-25000" dirty="0" smtClean="0"/>
              <a:t>ST</a:t>
            </a:r>
            <a:r>
              <a:rPr lang="en-US" sz="2000" b="1" dirty="0" smtClean="0"/>
              <a:t>) </a:t>
            </a:r>
          </a:p>
          <a:p>
            <a:pPr lvl="1"/>
            <a:r>
              <a:rPr lang="en-US" sz="2000" b="1" dirty="0" smtClean="0"/>
              <a:t>AMOVA</a:t>
            </a:r>
            <a:r>
              <a:rPr lang="en-US" sz="2000" dirty="0" smtClean="0"/>
              <a:t> (</a:t>
            </a:r>
            <a:r>
              <a:rPr lang="en-US" sz="2000" b="1" dirty="0" smtClean="0"/>
              <a:t>A</a:t>
            </a:r>
            <a:r>
              <a:rPr lang="en-US" sz="2000" dirty="0" smtClean="0"/>
              <a:t>nalysis of </a:t>
            </a:r>
            <a:r>
              <a:rPr lang="en-US" sz="2000" b="1" dirty="0" smtClean="0"/>
              <a:t>Mo</a:t>
            </a:r>
            <a:r>
              <a:rPr lang="en-US" sz="2000" dirty="0" smtClean="0"/>
              <a:t>lecular </a:t>
            </a:r>
            <a:r>
              <a:rPr lang="en-US" sz="2000" b="1" dirty="0" smtClean="0"/>
              <a:t>Va</a:t>
            </a:r>
            <a:r>
              <a:rPr lang="en-US" sz="2000" dirty="0" smtClean="0"/>
              <a:t>riance – </a:t>
            </a:r>
            <a:r>
              <a:rPr lang="en-US" sz="2000" dirty="0" err="1" smtClean="0"/>
              <a:t>Excoffier</a:t>
            </a:r>
            <a:r>
              <a:rPr lang="en-US" sz="2000" dirty="0" smtClean="0"/>
              <a:t> et al. 1992)</a:t>
            </a:r>
          </a:p>
          <a:p>
            <a:pPr lvl="2"/>
            <a:r>
              <a:rPr lang="en-US" sz="1600" i="1" dirty="0" smtClean="0"/>
              <a:t>A priori </a:t>
            </a:r>
            <a:r>
              <a:rPr lang="en-US" sz="1600" dirty="0" smtClean="0"/>
              <a:t>assumptions of population structure</a:t>
            </a:r>
          </a:p>
          <a:p>
            <a:pPr lvl="1"/>
            <a:r>
              <a:rPr lang="en-US" sz="2000" b="1" dirty="0" smtClean="0"/>
              <a:t>Bayesian clustering algorithms </a:t>
            </a:r>
            <a:r>
              <a:rPr lang="en-US" sz="2000" dirty="0" smtClean="0"/>
              <a:t>(e.g., </a:t>
            </a:r>
            <a:r>
              <a:rPr lang="en-US" sz="2000" cap="small" dirty="0" smtClean="0"/>
              <a:t>Structure</a:t>
            </a:r>
            <a:r>
              <a:rPr lang="en-US" sz="2000" dirty="0" smtClean="0"/>
              <a:t> – Pritchard et al. 2000)</a:t>
            </a:r>
          </a:p>
          <a:p>
            <a:pPr lvl="2"/>
            <a:r>
              <a:rPr lang="en-US" sz="1600" dirty="0" smtClean="0"/>
              <a:t>No </a:t>
            </a:r>
            <a:r>
              <a:rPr lang="en-US" sz="1600" i="1" dirty="0" smtClean="0"/>
              <a:t>a priori </a:t>
            </a:r>
            <a:r>
              <a:rPr lang="en-US" sz="1600" dirty="0" smtClean="0"/>
              <a:t>assumptions. Bayesian witchcraft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41468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AMOVA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AMOVA (</a:t>
            </a:r>
            <a:r>
              <a:rPr lang="en-US" b="1" dirty="0"/>
              <a:t>A</a:t>
            </a:r>
            <a:r>
              <a:rPr lang="en-US" dirty="0"/>
              <a:t>nalysis of </a:t>
            </a:r>
            <a:r>
              <a:rPr lang="en-US" b="1" dirty="0"/>
              <a:t>Mo</a:t>
            </a:r>
            <a:r>
              <a:rPr lang="en-US" dirty="0"/>
              <a:t>lecular </a:t>
            </a:r>
            <a:r>
              <a:rPr lang="en-US" b="1" dirty="0"/>
              <a:t>Va</a:t>
            </a:r>
            <a:r>
              <a:rPr lang="en-US" dirty="0"/>
              <a:t>riance – </a:t>
            </a:r>
            <a:r>
              <a:rPr lang="en-US" dirty="0" err="1"/>
              <a:t>Excoffier</a:t>
            </a:r>
            <a:r>
              <a:rPr lang="en-US" dirty="0"/>
              <a:t> et al. 1992)</a:t>
            </a:r>
          </a:p>
          <a:p>
            <a:pPr lvl="1"/>
            <a:r>
              <a:rPr lang="en-US" dirty="0" smtClean="0"/>
              <a:t>Testing</a:t>
            </a:r>
            <a:r>
              <a:rPr lang="en-US" i="1" dirty="0" smtClean="0"/>
              <a:t> A </a:t>
            </a:r>
            <a:r>
              <a:rPr lang="en-US" i="1" dirty="0"/>
              <a:t>priori </a:t>
            </a:r>
            <a:r>
              <a:rPr lang="en-US" dirty="0"/>
              <a:t>assumptions of population structure</a:t>
            </a:r>
          </a:p>
          <a:p>
            <a:endParaRPr lang="en-US" dirty="0" smtClean="0"/>
          </a:p>
          <a:p>
            <a:r>
              <a:rPr lang="en-US" dirty="0" smtClean="0"/>
              <a:t>Creates a distance matrix (genetic distance)</a:t>
            </a:r>
          </a:p>
          <a:p>
            <a:endParaRPr lang="en-US" dirty="0" smtClean="0"/>
          </a:p>
          <a:p>
            <a:r>
              <a:rPr lang="en-US" dirty="0" smtClean="0"/>
              <a:t>Partitions amount of variance in distance matrix explained by hierarchical variance components:</a:t>
            </a:r>
          </a:p>
          <a:p>
            <a:endParaRPr lang="en-US" dirty="0" smtClean="0"/>
          </a:p>
          <a:p>
            <a:r>
              <a:rPr lang="en-US" dirty="0" smtClean="0"/>
              <a:t>We will test significance using random permutation</a:t>
            </a:r>
          </a:p>
        </p:txBody>
      </p:sp>
    </p:spTree>
    <p:extLst>
      <p:ext uri="{BB962C8B-B14F-4D97-AF65-F5344CB8AC3E}">
        <p14:creationId xmlns:p14="http://schemas.microsoft.com/office/powerpoint/2010/main" val="15899354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38200"/>
            <a:ext cx="7848600" cy="498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74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Examining genetic diversity at three levels</a:t>
            </a:r>
          </a:p>
          <a:p>
            <a:pPr lvl="1"/>
            <a:r>
              <a:rPr lang="en-US" sz="2400" dirty="0" smtClean="0"/>
              <a:t>Among subpopulations (</a:t>
            </a:r>
            <a:r>
              <a:rPr lang="en-US" sz="2400" dirty="0" smtClean="0">
                <a:solidFill>
                  <a:srgbClr val="FF0000"/>
                </a:solidFill>
              </a:rPr>
              <a:t>= </a:t>
            </a:r>
            <a:r>
              <a:rPr lang="en-US" sz="2400" b="1" dirty="0" smtClean="0">
                <a:solidFill>
                  <a:srgbClr val="FF0000"/>
                </a:solidFill>
              </a:rPr>
              <a:t>F</a:t>
            </a:r>
            <a:r>
              <a:rPr lang="en-US" sz="2400" b="1" baseline="-25000" dirty="0" smtClean="0">
                <a:solidFill>
                  <a:srgbClr val="FF0000"/>
                </a:solidFill>
              </a:rPr>
              <a:t>ST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Among populations within groups </a:t>
            </a:r>
          </a:p>
          <a:p>
            <a:pPr lvl="1"/>
            <a:r>
              <a:rPr lang="en-US" sz="2400" dirty="0" smtClean="0"/>
              <a:t>Among groups</a:t>
            </a:r>
          </a:p>
          <a:p>
            <a:pPr lvl="1"/>
            <a:endParaRPr lang="en-US" sz="2400" dirty="0" smtClean="0"/>
          </a:p>
          <a:p>
            <a:r>
              <a:rPr lang="en-US" sz="2800" dirty="0" smtClean="0"/>
              <a:t>Several R packages: ade4, </a:t>
            </a:r>
            <a:r>
              <a:rPr lang="en-US" sz="2800" dirty="0" err="1" smtClean="0"/>
              <a:t>pegas</a:t>
            </a:r>
            <a:r>
              <a:rPr lang="en-US" sz="2800" dirty="0" smtClean="0"/>
              <a:t>, </a:t>
            </a:r>
            <a:r>
              <a:rPr lang="en-US" sz="2800" dirty="0" err="1" smtClean="0"/>
              <a:t>poppr</a:t>
            </a:r>
            <a:endParaRPr lang="en-US" sz="2800" cap="small" dirty="0" smtClean="0"/>
          </a:p>
          <a:p>
            <a:endParaRPr lang="en-US" sz="2800" cap="small" dirty="0" smtClean="0"/>
          </a:p>
          <a:p>
            <a:r>
              <a:rPr lang="en-US" sz="2800" dirty="0" smtClean="0"/>
              <a:t>Graphical: </a:t>
            </a:r>
            <a:r>
              <a:rPr lang="en-US" sz="2800" cap="small" dirty="0" err="1" smtClean="0"/>
              <a:t>Arlequin</a:t>
            </a:r>
            <a:r>
              <a:rPr lang="en-US" sz="2800" dirty="0" smtClean="0"/>
              <a:t> 3.5 (</a:t>
            </a:r>
            <a:r>
              <a:rPr lang="en-US" sz="2800" dirty="0" err="1" smtClean="0"/>
              <a:t>Excoffier</a:t>
            </a:r>
            <a:r>
              <a:rPr lang="en-US" sz="2800" dirty="0" smtClean="0"/>
              <a:t> and </a:t>
            </a:r>
            <a:r>
              <a:rPr lang="en-US" sz="2800" dirty="0" err="1" smtClean="0"/>
              <a:t>Lischer</a:t>
            </a:r>
            <a:r>
              <a:rPr lang="en-US" sz="2800" dirty="0" smtClean="0"/>
              <a:t> 2010)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AMOVA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453311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78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Permutation tests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620000" cy="3962400"/>
          </a:xfrm>
        </p:spPr>
        <p:txBody>
          <a:bodyPr>
            <a:normAutofit/>
          </a:bodyPr>
          <a:lstStyle/>
          <a:p>
            <a:pPr marL="182880" lvl="1">
              <a:spcAft>
                <a:spcPts val="1200"/>
              </a:spcAft>
            </a:pPr>
            <a:r>
              <a:rPr lang="en-US" sz="2400" b="1" dirty="0" smtClean="0"/>
              <a:t>Permutation Test - </a:t>
            </a:r>
            <a:r>
              <a:rPr lang="en-US" sz="2400" dirty="0"/>
              <a:t>Allows for the null distribution to be obtained, and significance to be tested.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Reorder the data by randomly assigning individuals to new groups, populations, etc.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New distance matrix is made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Calculations are performed again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Repeat</a:t>
            </a:r>
          </a:p>
          <a:p>
            <a:pPr lvl="2">
              <a:spcAft>
                <a:spcPts val="1200"/>
              </a:spcAft>
            </a:pPr>
            <a:r>
              <a:rPr lang="en-US" sz="1800" dirty="0" smtClean="0"/>
              <a:t>Should do this several thousand times</a:t>
            </a:r>
          </a:p>
        </p:txBody>
      </p:sp>
    </p:spTree>
    <p:extLst>
      <p:ext uri="{BB962C8B-B14F-4D97-AF65-F5344CB8AC3E}">
        <p14:creationId xmlns:p14="http://schemas.microsoft.com/office/powerpoint/2010/main" val="1474113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3200" dirty="0" smtClean="0"/>
              <a:t>Question 4: How are </a:t>
            </a:r>
            <a:r>
              <a:rPr lang="en-US" sz="3200" smtClean="0"/>
              <a:t>genetic variants related?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6180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3714750" cy="701674"/>
          </a:xfrm>
        </p:spPr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4600" y="381000"/>
            <a:ext cx="6019800" cy="610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78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3714750" cy="701674"/>
          </a:xfrm>
        </p:spPr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4200" y="609600"/>
            <a:ext cx="5791200" cy="579734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1000" y="1371600"/>
            <a:ext cx="31242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Open circles = </a:t>
            </a:r>
            <a:r>
              <a:rPr lang="en-US" sz="2000" b="1" dirty="0"/>
              <a:t>observed haplotypes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Filled circles = </a:t>
            </a:r>
            <a:r>
              <a:rPr lang="en-US" sz="2000" b="1" dirty="0"/>
              <a:t>unobserved, hypothetical intermediates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Ticks on edges = </a:t>
            </a:r>
            <a:r>
              <a:rPr lang="en-US" sz="2000" b="1" dirty="0"/>
              <a:t>number </a:t>
            </a:r>
            <a:r>
              <a:rPr lang="en-US" sz="2000" b="1" dirty="0" smtClean="0"/>
              <a:t>of differences (mutations)</a:t>
            </a:r>
            <a:endParaRPr lang="en-US" sz="2000" b="1" dirty="0"/>
          </a:p>
        </p:txBody>
      </p:sp>
      <p:sp>
        <p:nvSpPr>
          <p:cNvPr id="4" name="Oval 3"/>
          <p:cNvSpPr/>
          <p:nvPr/>
        </p:nvSpPr>
        <p:spPr>
          <a:xfrm>
            <a:off x="3657600" y="10668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4" idx="2"/>
          </p:cNvCxnSpPr>
          <p:nvPr/>
        </p:nvCxnSpPr>
        <p:spPr>
          <a:xfrm flipH="1">
            <a:off x="2286000" y="1181100"/>
            <a:ext cx="1371600" cy="2667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410200" y="28956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2286000" y="3009900"/>
            <a:ext cx="3124200" cy="1905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5257800" y="32766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2057400" y="3390900"/>
            <a:ext cx="3200400" cy="10287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742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886700" cy="4351338"/>
          </a:xfrm>
        </p:spPr>
        <p:txBody>
          <a:bodyPr/>
          <a:lstStyle/>
          <a:p>
            <a:r>
              <a:rPr lang="en-US" dirty="0" smtClean="0"/>
              <a:t>Many methods to construct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Minimum Spanning Network</a:t>
            </a:r>
          </a:p>
          <a:p>
            <a:pPr lvl="1"/>
            <a:r>
              <a:rPr lang="en-US" dirty="0" smtClean="0"/>
              <a:t>Find shortest raw distances</a:t>
            </a:r>
          </a:p>
          <a:p>
            <a:endParaRPr lang="en-US" dirty="0" smtClean="0"/>
          </a:p>
          <a:p>
            <a:r>
              <a:rPr lang="en-US" b="1" dirty="0" smtClean="0"/>
              <a:t>Median Joining Network</a:t>
            </a:r>
          </a:p>
          <a:p>
            <a:pPr lvl="1"/>
            <a:r>
              <a:rPr lang="en-US" dirty="0" smtClean="0"/>
              <a:t>Modifies Minimum Spanning Network with ancestral reconstructions to find most parsimonious solution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5105400"/>
            <a:ext cx="5371728" cy="138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60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895600"/>
            <a:ext cx="5727405" cy="381445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620000" cy="2743200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400" dirty="0" smtClean="0"/>
              <a:t>Types of questions: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Is my genetic marker neutral?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How genetically different are my samples/ populations?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Is there structure/subdivision in my population(s)?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How are genetic variants related?</a:t>
            </a:r>
          </a:p>
          <a:p>
            <a:endParaRPr lang="en-US" sz="2400" dirty="0" smtClean="0"/>
          </a:p>
          <a:p>
            <a:pPr lvl="1"/>
            <a:endParaRPr lang="en-US" sz="24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33600" y="0"/>
            <a:ext cx="5181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Today: First Analyses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2910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162800" cy="4351338"/>
          </a:xfrm>
        </p:spPr>
        <p:txBody>
          <a:bodyPr/>
          <a:lstStyle/>
          <a:p>
            <a:r>
              <a:rPr lang="en-US" dirty="0" smtClean="0"/>
              <a:t>Many more methods, which we won’t use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Statistical Parsimony (TCS Method)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Ancestral Maximum Parsimony</a:t>
            </a:r>
          </a:p>
          <a:p>
            <a:endParaRPr lang="en-US" b="1" dirty="0"/>
          </a:p>
          <a:p>
            <a:r>
              <a:rPr lang="en-US" b="1" dirty="0" smtClean="0"/>
              <a:t>Integer Neighbor-Joining Network</a:t>
            </a:r>
          </a:p>
          <a:p>
            <a:endParaRPr lang="en-US" b="1" dirty="0"/>
          </a:p>
          <a:p>
            <a:r>
              <a:rPr lang="en-US" b="1" dirty="0" smtClean="0"/>
              <a:t>Tight Walk Spanner </a:t>
            </a:r>
          </a:p>
          <a:p>
            <a:endParaRPr lang="en-US" b="1" dirty="0"/>
          </a:p>
          <a:p>
            <a:r>
              <a:rPr lang="en-US" b="1" dirty="0" smtClean="0"/>
              <a:t>Average Dissimilarity 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7400" y="304800"/>
            <a:ext cx="2714478" cy="344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837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Minimum Spanning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7315200" cy="4419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Does not reconstruct hypothetical ancestors</a:t>
            </a:r>
          </a:p>
          <a:p>
            <a:endParaRPr lang="en-US" sz="2400" dirty="0" smtClean="0"/>
          </a:p>
          <a:p>
            <a:r>
              <a:rPr lang="en-US" sz="2400" dirty="0" smtClean="0"/>
              <a:t>Tick marks in the network to the right represent the number of bases that vary between observed nodes.</a:t>
            </a:r>
          </a:p>
          <a:p>
            <a:endParaRPr lang="en-US" sz="2400" dirty="0"/>
          </a:p>
          <a:p>
            <a:r>
              <a:rPr lang="en-US" sz="2400" dirty="0" smtClean="0"/>
              <a:t>Goal: Find network where all haplotypes are connected with minimal total differences (mutations) in network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rgbClr val="FF0000"/>
                </a:solidFill>
              </a:rPr>
              <a:t>Weakness: Most parsimonious solution may involve unobserved haplotypes </a:t>
            </a:r>
          </a:p>
          <a:p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2400" y="2362200"/>
            <a:ext cx="13716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26806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Median Joining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7315200" cy="4572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Starts with a minimum spanning tree</a:t>
            </a:r>
          </a:p>
          <a:p>
            <a:endParaRPr lang="en-US" sz="2400" dirty="0"/>
          </a:p>
          <a:p>
            <a:r>
              <a:rPr lang="en-US" sz="2400" dirty="0" smtClean="0"/>
              <a:t>Reconstructs hypothetical haplotypes in order to improve parsimony</a:t>
            </a:r>
          </a:p>
          <a:p>
            <a:pPr lvl="1"/>
            <a:r>
              <a:rPr lang="en-US" sz="2000" dirty="0" smtClean="0"/>
              <a:t>“Steiner” nodes </a:t>
            </a:r>
            <a:r>
              <a:rPr lang="en-US" sz="2000" dirty="0" smtClean="0">
                <a:sym typeface="Wingdings"/>
              </a:rPr>
              <a:t> Unobserved nodes connecting to three or more observed ones </a:t>
            </a:r>
          </a:p>
          <a:p>
            <a:pPr lvl="1"/>
            <a:endParaRPr lang="en-US" sz="2000" dirty="0">
              <a:sym typeface="Wingdings"/>
            </a:endParaRPr>
          </a:p>
          <a:p>
            <a:r>
              <a:rPr lang="en-US" sz="2400" dirty="0" smtClean="0">
                <a:sym typeface="Wingdings"/>
              </a:rPr>
              <a:t>Can perform better than Minimum Spanning Tree 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71611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8800" y="381000"/>
            <a:ext cx="3105150" cy="1325563"/>
          </a:xfrm>
        </p:spPr>
        <p:txBody>
          <a:bodyPr/>
          <a:lstStyle/>
          <a:p>
            <a:r>
              <a:rPr lang="en-US" dirty="0" smtClean="0"/>
              <a:t>Today’s Dataset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1600200"/>
            <a:ext cx="5943600" cy="37680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38400" y="5562600"/>
            <a:ext cx="463300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Mitochondrial genes: ATPase 8 and ATPase 6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Small lizard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Grand Canyon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67" b="89867" l="400" r="99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5400" y="609600"/>
            <a:ext cx="25908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53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304800"/>
            <a:ext cx="1887870" cy="14630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779" r="741"/>
          <a:stretch/>
        </p:blipFill>
        <p:spPr>
          <a:xfrm>
            <a:off x="1219200" y="2057400"/>
            <a:ext cx="6882809" cy="428739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14400" y="533400"/>
            <a:ext cx="451322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R: Statistical computing language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Interact via terminal (like bash, sort of)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Good luck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47951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Defining terms</a:t>
            </a:r>
            <a:r>
              <a:rPr lang="mr-IN" sz="4400" dirty="0" smtClean="0"/>
              <a:t>…</a:t>
            </a:r>
            <a:endParaRPr lang="en-US" sz="44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Locus</a:t>
            </a:r>
            <a:r>
              <a:rPr lang="en-US" sz="2400" dirty="0" smtClean="0"/>
              <a:t> = location of a gene or other DNA sequence in a genome</a:t>
            </a:r>
          </a:p>
          <a:p>
            <a:endParaRPr lang="en-US" sz="2400" dirty="0" smtClean="0"/>
          </a:p>
          <a:p>
            <a:r>
              <a:rPr lang="en-US" sz="2400" b="1" dirty="0"/>
              <a:t>Allele</a:t>
            </a:r>
            <a:r>
              <a:rPr lang="en-US" sz="2400" dirty="0"/>
              <a:t> = variant form of a locus</a:t>
            </a:r>
          </a:p>
          <a:p>
            <a:endParaRPr lang="en-US" sz="2400" dirty="0"/>
          </a:p>
          <a:p>
            <a:r>
              <a:rPr lang="en-US" sz="2400" b="1" dirty="0" err="1" smtClean="0"/>
              <a:t>Heterozygosity</a:t>
            </a:r>
            <a:r>
              <a:rPr lang="en-US" sz="2400" dirty="0" smtClean="0"/>
              <a:t> = proportion of diploid genotypes composed of two different alleles</a:t>
            </a:r>
          </a:p>
          <a:p>
            <a:endParaRPr lang="en-US" sz="2400" dirty="0"/>
          </a:p>
          <a:p>
            <a:r>
              <a:rPr lang="en-US" sz="2400" b="1" dirty="0"/>
              <a:t>Haplotype</a:t>
            </a:r>
            <a:r>
              <a:rPr lang="en-US" sz="2400" dirty="0"/>
              <a:t> = group of genes or other loci inherited together from a single </a:t>
            </a:r>
            <a:r>
              <a:rPr lang="en-US" sz="2400" dirty="0" smtClean="0"/>
              <a:t>parent</a:t>
            </a:r>
          </a:p>
          <a:p>
            <a:pPr lvl="1"/>
            <a:r>
              <a:rPr lang="en-US" dirty="0" smtClean="0"/>
              <a:t>Mitochondrial DNA = usually inherited </a:t>
            </a:r>
            <a:r>
              <a:rPr lang="en-US" dirty="0" err="1" smtClean="0"/>
              <a:t>uniparentally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4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81000" y="14478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Haplotype diversity</a:t>
            </a:r>
            <a:r>
              <a:rPr lang="en-US" sz="2400" dirty="0" smtClean="0"/>
              <a:t> = measure of uniqueness of haplotypes</a:t>
            </a:r>
          </a:p>
          <a:p>
            <a:pPr lvl="1"/>
            <a:r>
              <a:rPr lang="en-US" sz="2000" dirty="0" smtClean="0"/>
              <a:t>analogous to heterozygosity; calculated for haplotypes to provide a measure of diversity.  </a:t>
            </a:r>
          </a:p>
          <a:p>
            <a:pPr lvl="1"/>
            <a:r>
              <a:rPr lang="en-US" sz="2000" dirty="0" smtClean="0"/>
              <a:t>Ranges from 0 (no diversity) to 1 (very high diversity).</a:t>
            </a:r>
          </a:p>
          <a:p>
            <a:endParaRPr lang="en-US" sz="2400" dirty="0" smtClean="0"/>
          </a:p>
          <a:p>
            <a:r>
              <a:rPr lang="en-US" sz="2400" b="1" dirty="0" smtClean="0"/>
              <a:t>Nucleotide diversity (π)</a:t>
            </a:r>
            <a:r>
              <a:rPr lang="en-US" sz="2400" dirty="0" smtClean="0"/>
              <a:t> = average number of nucleotide differences per site between two individuals in a population</a:t>
            </a:r>
          </a:p>
          <a:p>
            <a:endParaRPr lang="en-US" sz="2400" dirty="0" smtClean="0"/>
          </a:p>
          <a:p>
            <a:r>
              <a:rPr lang="en-US" sz="2400" b="1" dirty="0" smtClean="0"/>
              <a:t>Theta (</a:t>
            </a:r>
            <a:r>
              <a:rPr lang="en-US" sz="2400" b="1" dirty="0" err="1" smtClean="0"/>
              <a:t>Θ</a:t>
            </a:r>
            <a:r>
              <a:rPr lang="en-US" sz="2400" b="1" dirty="0" smtClean="0"/>
              <a:t>)</a:t>
            </a:r>
            <a:r>
              <a:rPr lang="en-US" sz="2400" dirty="0" smtClean="0"/>
              <a:t> = Population mutation rate. If this number is the same or similar to π, then neutrality is assumed for the molecular marker in question. </a:t>
            </a:r>
            <a:r>
              <a:rPr lang="en-US" sz="1700" b="1" dirty="0" smtClean="0"/>
              <a:t>Tajima’s D</a:t>
            </a:r>
            <a:r>
              <a:rPr lang="en-US" sz="1700" dirty="0" smtClean="0"/>
              <a:t> provides a test of this hypothesis.</a:t>
            </a:r>
            <a:endParaRPr lang="en-US" sz="17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Defining terms</a:t>
            </a:r>
            <a:r>
              <a:rPr lang="mr-IN" sz="4400" dirty="0" smtClean="0"/>
              <a:t>…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774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09600" y="1447800"/>
                <a:ext cx="8229600" cy="48768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3200" b="1" dirty="0" smtClean="0"/>
                  <a:t>Theta (</a:t>
                </a:r>
                <a:r>
                  <a:rPr lang="en-US" sz="3200" b="1" dirty="0" err="1" smtClean="0"/>
                  <a:t>Θ</a:t>
                </a:r>
                <a:r>
                  <a:rPr lang="en-US" sz="3200" b="1" dirty="0" smtClean="0"/>
                  <a:t>)</a:t>
                </a:r>
                <a:r>
                  <a:rPr lang="en-US" sz="3200" dirty="0" smtClean="0"/>
                  <a:t> = </a:t>
                </a:r>
                <a:r>
                  <a:rPr lang="en-US" sz="3200" b="1" dirty="0" smtClean="0"/>
                  <a:t>4N</a:t>
                </a:r>
                <a:r>
                  <a:rPr lang="en-US" sz="3200" b="1" baseline="-25000" dirty="0" smtClean="0"/>
                  <a:t>e</a:t>
                </a:r>
                <a:r>
                  <a:rPr lang="en-US" sz="3200" b="1" dirty="0" smtClean="0"/>
                  <a:t>µ for diploid | 2N</a:t>
                </a:r>
                <a:r>
                  <a:rPr lang="en-US" sz="3200" b="1" baseline="-25000" dirty="0" smtClean="0"/>
                  <a:t>e</a:t>
                </a:r>
                <a:r>
                  <a:rPr lang="en-US" sz="3200" b="1" dirty="0" smtClean="0"/>
                  <a:t>µ </a:t>
                </a:r>
                <a:r>
                  <a:rPr lang="en-US" sz="3200" b="1" dirty="0"/>
                  <a:t>for </a:t>
                </a:r>
                <a:r>
                  <a:rPr lang="en-US" sz="3200" b="1" dirty="0" smtClean="0"/>
                  <a:t>haploid </a:t>
                </a:r>
              </a:p>
              <a:p>
                <a:pPr marL="0" indent="0">
                  <a:buNone/>
                </a:pPr>
                <a:endParaRPr lang="en-US" sz="3200" b="1" dirty="0"/>
              </a:p>
              <a:p>
                <a:r>
                  <a:rPr lang="en-US" sz="3200" dirty="0" smtClean="0"/>
                  <a:t>One of the most important parameters in molecular evolutionary theory</a:t>
                </a:r>
              </a:p>
              <a:p>
                <a:endParaRPr lang="en-US" sz="3200" b="1" dirty="0"/>
              </a:p>
              <a:p>
                <a:r>
                  <a:rPr lang="en-US" sz="3200" dirty="0" smtClean="0"/>
                  <a:t>Multiple ways to estimate</a:t>
                </a:r>
                <a:r>
                  <a:rPr lang="mr-IN" sz="3200" dirty="0" smtClean="0"/>
                  <a:t>…</a:t>
                </a:r>
                <a:r>
                  <a:rPr lang="en-US" sz="3200" dirty="0" smtClean="0"/>
                  <a:t> Today, when computing Tajima’s D statistic, we </a:t>
                </a:r>
                <a:r>
                  <a:rPr lang="en-US" sz="3200" dirty="0" smtClean="0">
                    <a:solidFill>
                      <a:srgbClr val="FF0000"/>
                    </a:solidFill>
                  </a:rPr>
                  <a:t>estimate </a:t>
                </a:r>
                <a:r>
                  <a:rPr lang="en-US" sz="3200" dirty="0" err="1" smtClean="0"/>
                  <a:t>Θ</a:t>
                </a:r>
                <a:r>
                  <a:rPr lang="en-US" sz="3200" dirty="0" smtClean="0"/>
                  <a:t> using number of segregating sites and sample size:</a:t>
                </a:r>
              </a:p>
              <a:p>
                <a:endParaRPr lang="en-US" sz="3200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mr-I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mr-I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…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−1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3200" dirty="0" smtClean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447800"/>
                <a:ext cx="8229600" cy="4876800"/>
              </a:xfrm>
              <a:prstGeom prst="rect">
                <a:avLst/>
              </a:prstGeom>
              <a:blipFill rotWithShape="0">
                <a:blip r:embed="rId2"/>
                <a:stretch>
                  <a:fillRect l="-1704" t="-4000" r="-2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Note on theta</a:t>
            </a:r>
            <a:r>
              <a:rPr lang="mr-IN" sz="4400" dirty="0" smtClean="0"/>
              <a:t>…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8418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590800"/>
            <a:ext cx="80010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3600" dirty="0" smtClean="0"/>
              <a:t>Question 1: Is </a:t>
            </a:r>
            <a:r>
              <a:rPr lang="en-US" sz="3600" smtClean="0"/>
              <a:t>my genetic marker neutral?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31972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990600" y="1447800"/>
            <a:ext cx="76962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“Neutral Genetic Markers”</a:t>
            </a:r>
          </a:p>
          <a:p>
            <a:endParaRPr lang="en-US" sz="2400" dirty="0" smtClean="0"/>
          </a:p>
          <a:p>
            <a:r>
              <a:rPr lang="en-US" sz="2400" b="1" dirty="0" smtClean="0"/>
              <a:t>Observed genetic variation has no effect on fitness</a:t>
            </a:r>
          </a:p>
          <a:p>
            <a:endParaRPr lang="en-US" sz="2400" dirty="0" smtClean="0"/>
          </a:p>
          <a:p>
            <a:r>
              <a:rPr lang="en-US" sz="2400" dirty="0" smtClean="0"/>
              <a:t>Useful for understanding random processes acting on population through time (e.g. genetic drift)</a:t>
            </a:r>
          </a:p>
          <a:p>
            <a:endParaRPr lang="en-US" sz="2400" dirty="0"/>
          </a:p>
          <a:p>
            <a:r>
              <a:rPr lang="en-US" sz="2400" dirty="0" smtClean="0"/>
              <a:t>Most programs used for conservation genetics assume neutrality. </a:t>
            </a:r>
          </a:p>
          <a:p>
            <a:endParaRPr lang="en-US" sz="2400" dirty="0"/>
          </a:p>
          <a:p>
            <a:r>
              <a:rPr lang="en-US" sz="2400" dirty="0" smtClean="0"/>
              <a:t>Why?? Neutral markers </a:t>
            </a:r>
            <a:r>
              <a:rPr lang="en-US" sz="2400" dirty="0" smtClean="0">
                <a:sym typeface="Wingdings"/>
              </a:rPr>
              <a:t> Behave more predictably </a:t>
            </a:r>
            <a:endParaRPr lang="en-US" sz="2400" dirty="0" smtClean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smtClean="0"/>
              <a:t>Neutrality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7758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Testing for neutrality: Tajima’s D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Null hypothesis = neutrality</a:t>
                </a:r>
              </a:p>
              <a:p>
                <a:endParaRPr lang="en-US" dirty="0"/>
              </a:p>
              <a:p>
                <a:r>
                  <a:rPr lang="en-US" dirty="0" smtClean="0"/>
                  <a:t>PEGAS assumes </a:t>
                </a:r>
                <a:r>
                  <a:rPr lang="en-US" i="1" dirty="0" smtClean="0"/>
                  <a:t>D</a:t>
                </a:r>
                <a:r>
                  <a:rPr lang="en-US" dirty="0" smtClean="0"/>
                  <a:t> normally distributed with mean=0 and variance=1 (lets us compute a p-value)</a:t>
                </a:r>
              </a:p>
              <a:p>
                <a:endParaRPr lang="en-US" dirty="0"/>
              </a:p>
              <a:p>
                <a:r>
                  <a:rPr lang="en-US" b="1" dirty="0" smtClean="0"/>
                  <a:t>If we fail to reject the null hypothesis, then we assume markers are selectively neutral</a:t>
                </a:r>
                <a:endParaRPr lang="en-US" b="1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946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2751</TotalTime>
  <Words>1157</Words>
  <Application>Microsoft Macintosh PowerPoint</Application>
  <PresentationFormat>On-screen Show (4:3)</PresentationFormat>
  <Paragraphs>213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Courier New</vt:lpstr>
      <vt:lpstr>Mangal</vt:lpstr>
      <vt:lpstr>Wingdings</vt:lpstr>
      <vt:lpstr>Office Theme</vt:lpstr>
      <vt:lpstr>Lab 4: AMOVA, F-statistics, and Haplotype Networks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 1: Is my genetic marker neutral?</vt:lpstr>
      <vt:lpstr>PowerPoint Presentation</vt:lpstr>
      <vt:lpstr>Testing for neutrality: Tajima’s D</vt:lpstr>
      <vt:lpstr>Tajima’s D</vt:lpstr>
      <vt:lpstr>Tajima’s D</vt:lpstr>
      <vt:lpstr>Tajima’s D and population demography</vt:lpstr>
      <vt:lpstr>Question 2: How different are my samples/populations?</vt:lpstr>
      <vt:lpstr>Fixation Indices (F-Statistics)</vt:lpstr>
      <vt:lpstr>FST</vt:lpstr>
      <vt:lpstr>FST</vt:lpstr>
      <vt:lpstr>Influence of Low Sample Size (Low FST)</vt:lpstr>
      <vt:lpstr>Influence of Low Sample Size (High FST)</vt:lpstr>
      <vt:lpstr>Influence of Low Sample Size (High FST)</vt:lpstr>
      <vt:lpstr>Question 3: Is there structure/subdivision within my population?</vt:lpstr>
      <vt:lpstr>Population Structure</vt:lpstr>
      <vt:lpstr>AMOVA</vt:lpstr>
      <vt:lpstr>PowerPoint Presentation</vt:lpstr>
      <vt:lpstr>AMOVA</vt:lpstr>
      <vt:lpstr>Permutation tests</vt:lpstr>
      <vt:lpstr>Question 4: How are genetic variants related?</vt:lpstr>
      <vt:lpstr>Haplotype Networks</vt:lpstr>
      <vt:lpstr>Haplotype Networks</vt:lpstr>
      <vt:lpstr>Haplotype Networks</vt:lpstr>
      <vt:lpstr>PowerPoint Presentation</vt:lpstr>
      <vt:lpstr>Minimum Spanning Network</vt:lpstr>
      <vt:lpstr>Median Joining Network</vt:lpstr>
      <vt:lpstr>Today’s Dataset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Lab Introduction</dc:title>
  <dc:creator>Steve</dc:creator>
  <cp:lastModifiedBy>Tyler Chafin</cp:lastModifiedBy>
  <cp:revision>195</cp:revision>
  <cp:lastPrinted>2014-01-15T01:50:06Z</cp:lastPrinted>
  <dcterms:created xsi:type="dcterms:W3CDTF">2006-08-16T00:00:00Z</dcterms:created>
  <dcterms:modified xsi:type="dcterms:W3CDTF">2018-02-13T16:31:07Z</dcterms:modified>
</cp:coreProperties>
</file>